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86" r:id="rId6"/>
    <p:sldId id="281" r:id="rId7"/>
    <p:sldId id="291" r:id="rId8"/>
    <p:sldId id="293" r:id="rId9"/>
    <p:sldId id="282" r:id="rId10"/>
    <p:sldId id="287" r:id="rId11"/>
    <p:sldId id="284" r:id="rId12"/>
    <p:sldId id="283" r:id="rId13"/>
    <p:sldId id="272" r:id="rId14"/>
    <p:sldId id="258" r:id="rId15"/>
    <p:sldId id="288" r:id="rId16"/>
    <p:sldId id="260" r:id="rId17"/>
    <p:sldId id="261" r:id="rId18"/>
    <p:sldId id="262" r:id="rId19"/>
    <p:sldId id="263" r:id="rId20"/>
    <p:sldId id="264" r:id="rId21"/>
    <p:sldId id="265" r:id="rId22"/>
    <p:sldId id="294" r:id="rId23"/>
    <p:sldId id="285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76" d="100"/>
          <a:sy n="76" d="100"/>
        </p:scale>
        <p:origin x="10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22.08.2014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672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22.08.2014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874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22.08.2014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1105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22.08.2014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855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22.08.2014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9078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22.08.2014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0637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22.08.2014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718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22.08.2014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838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22.08.2014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735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22.08.2014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07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22.08.2014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913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22.08.2014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326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22.08.2014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545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22.08.2014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724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22.08.2014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014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22.08.2014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176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22.08.2014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52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7Z01PdO_k2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m.tr/imgres?imgurl=http://www.marinette.k12.wi.us/hs/lmc/images/kids_working.gif&amp;imgrefurl=http://www.marinette.k12.wi.us/hs/lmc/pbl.htm&amp;h=477&amp;w=538&amp;sz=135&amp;hl=tr&amp;start=52&amp;tbnid=AfEiqZlD5VhcQM:&amp;tbnh=117&amp;tbnw=132&amp;prev=/images?q%3Dproject%2Bbased%2Blearning%26start%3D40%26ndsp%3D20%26svnum%3D10%26hl%3Dtr%26lr%3D%26sa%3D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YMd-7Ng9Y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619672" y="1988840"/>
            <a:ext cx="6600451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ITEC PROJESİ KAPANIŞ SEMİNERİ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35696" y="4365104"/>
            <a:ext cx="6600451" cy="1126283"/>
          </a:xfrm>
        </p:spPr>
        <p:txBody>
          <a:bodyPr/>
          <a:lstStyle/>
          <a:p>
            <a:pPr algn="ctr"/>
            <a:r>
              <a:rPr lang="tr-TR" b="1" dirty="0" smtClean="0"/>
              <a:t>TRABZON İL MİLLİ EĞİTİM MÜDÜRLÜĞÜ PROJELER BİRİMİ</a:t>
            </a:r>
          </a:p>
          <a:p>
            <a:pPr algn="ctr"/>
            <a:r>
              <a:rPr lang="tr-TR" b="1" dirty="0" smtClean="0"/>
              <a:t>AĞUSTOS,2014</a:t>
            </a:r>
            <a:endParaRPr lang="tr-TR" b="1" dirty="0"/>
          </a:p>
        </p:txBody>
      </p:sp>
      <p:pic>
        <p:nvPicPr>
          <p:cNvPr id="4" name="Resi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6256" y="575603"/>
            <a:ext cx="1910285" cy="123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575603"/>
            <a:ext cx="1523603" cy="123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0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 descr="sınıfta_uy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9172"/>
            <a:ext cx="8136904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4005064"/>
            <a:ext cx="2643206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820109"/>
            <a:ext cx="7778825" cy="4269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200" dirty="0"/>
              <a:t>Öğretmen bu süreçte destekleyen kişi rolündedir:</a:t>
            </a:r>
          </a:p>
          <a:p>
            <a:pPr marL="0" indent="0" algn="just">
              <a:buNone/>
            </a:pPr>
            <a:r>
              <a:rPr lang="tr-TR" sz="2200" dirty="0"/>
              <a:t>	&gt;&gt;Kaynak tanıtımına yardımcı oluyor.</a:t>
            </a:r>
          </a:p>
          <a:p>
            <a:pPr marL="0" indent="0" algn="just">
              <a:buNone/>
            </a:pPr>
            <a:r>
              <a:rPr lang="tr-TR" sz="2200" dirty="0"/>
              <a:t>	&gt;&gt;Stratejiler önerebilir.</a:t>
            </a:r>
          </a:p>
          <a:p>
            <a:pPr marL="0" indent="0" algn="just">
              <a:buNone/>
            </a:pPr>
            <a:r>
              <a:rPr lang="tr-TR" sz="2200" dirty="0"/>
              <a:t>	&gt;&gt;Olumlu destek vererek rekabeti azaltır.</a:t>
            </a:r>
          </a:p>
          <a:p>
            <a:pPr marL="0" indent="0" algn="just">
              <a:buNone/>
            </a:pPr>
            <a:r>
              <a:rPr lang="tr-TR" sz="2200" dirty="0"/>
              <a:t>	&gt;&gt;Öğrencilerin etkili sorgulama stratejileri geliştirmelerine yardımcı olur.</a:t>
            </a:r>
          </a:p>
          <a:p>
            <a:pPr marL="0" indent="0" algn="just">
              <a:buNone/>
            </a:pPr>
            <a:r>
              <a:rPr lang="tr-TR" sz="2200" dirty="0"/>
              <a:t>	&gt;&gt;Hedeflerle ilgili bilimsel yöntemlerin oturtulmasına destek verir. (Kanıt toplama gibi.)</a:t>
            </a:r>
          </a:p>
          <a:p>
            <a:pPr marL="0" indent="0" algn="just">
              <a:buNone/>
            </a:pPr>
            <a:r>
              <a:rPr lang="tr-TR" sz="2200" dirty="0"/>
              <a:t>	&gt;&gt;Kayıtsız şartsız bilgiyi kabul etmemede model olur. </a:t>
            </a:r>
          </a:p>
          <a:p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11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/>
              <a:t>3. Öğrenciler 5-6 Kişilik Gruplarda Proje Çalışmalarına </a:t>
            </a:r>
            <a:r>
              <a:rPr lang="tr-TR" sz="2800" b="1" dirty="0" smtClean="0"/>
              <a:t>Başlarlar</a:t>
            </a:r>
          </a:p>
          <a:p>
            <a:pPr marL="0" indent="0" algn="just">
              <a:buNone/>
            </a:pPr>
            <a:r>
              <a:rPr lang="tr-TR" sz="2800" dirty="0"/>
              <a:t>     Burada önemli olan öğrencilerin yeni bilgileri toplama beceri ve sorumluluklarını geliştirmeleri. Topladıkları bilgileri kendi dillerine dönüştürmeleri</a:t>
            </a:r>
            <a:r>
              <a:rPr lang="tr-TR" sz="2800" dirty="0" smtClean="0"/>
              <a:t>. Öğrencilerin </a:t>
            </a:r>
            <a:r>
              <a:rPr lang="tr-TR" sz="2800" dirty="0"/>
              <a:t>iş bölümünü öğrenmeleri de önemli bir noktadır. </a:t>
            </a:r>
          </a:p>
        </p:txBody>
      </p:sp>
    </p:spTree>
    <p:extLst>
      <p:ext uri="{BB962C8B-B14F-4D97-AF65-F5344CB8AC3E}">
        <p14:creationId xmlns:p14="http://schemas.microsoft.com/office/powerpoint/2010/main" val="39103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87624" y="6841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b="1" dirty="0"/>
              <a:t>4. Sunu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6100" y="182718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     </a:t>
            </a:r>
            <a:r>
              <a:rPr lang="tr-TR" sz="3200" dirty="0"/>
              <a:t>Öğrenciler projelerini sunarlar. İletişim becerileri, bilginin derlenerek sunulup paylaşılması, etkin </a:t>
            </a:r>
            <a:r>
              <a:rPr lang="tr-TR" sz="3200" dirty="0" smtClean="0"/>
              <a:t>katılım burada </a:t>
            </a:r>
            <a:r>
              <a:rPr lang="tr-TR" sz="3200" dirty="0"/>
              <a:t>önem kazanan noktalar.</a:t>
            </a:r>
          </a:p>
          <a:p>
            <a:pPr marL="0" indent="0" algn="just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75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589199" cy="1280890"/>
          </a:xfrm>
        </p:spPr>
        <p:txBody>
          <a:bodyPr/>
          <a:lstStyle/>
          <a:p>
            <a:r>
              <a:rPr lang="tr-TR" b="1" dirty="0" smtClean="0"/>
              <a:t>HAYAL ET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412776"/>
            <a:ext cx="7816121" cy="3777622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Bir fen öğretmeniyim. Medya çalışmaları öğretmeni ile birlikte, öğrencilerimi sürtünme kavramı konusunda ilgi çekici kısa video hikayeleri oluşturmaya teşvik ediyorum</a:t>
            </a:r>
            <a:r>
              <a:rPr lang="tr-TR" sz="2200" dirty="0" smtClean="0"/>
              <a:t>.(</a:t>
            </a:r>
            <a:r>
              <a:rPr lang="tr-TR" sz="2200" smtClean="0">
                <a:hlinkClick r:id="rId2"/>
              </a:rPr>
              <a:t>bağlantı)</a:t>
            </a:r>
            <a:r>
              <a:rPr lang="tr-TR" sz="2200"/>
              <a:t> http://www.youtube.com/watch?v=7Z01PdO_k2U</a:t>
            </a:r>
            <a:endParaRPr lang="tr-TR" sz="2200" dirty="0" smtClean="0"/>
          </a:p>
          <a:p>
            <a:pPr algn="just"/>
            <a:r>
              <a:rPr lang="tr-TR" sz="2200" dirty="0" smtClean="0"/>
              <a:t> </a:t>
            </a:r>
            <a:r>
              <a:rPr lang="tr-TR" sz="2200" dirty="0"/>
              <a:t>Öğrencilerime tasarım özetini verdim ve yaşıtlarını hedef kitle olarak seçmelerini </a:t>
            </a:r>
            <a:r>
              <a:rPr lang="tr-TR" sz="2200" dirty="0" smtClean="0"/>
              <a:t>önerdim(</a:t>
            </a:r>
            <a:r>
              <a:rPr lang="tr-TR" sz="2200" dirty="0" err="1" smtClean="0"/>
              <a:t>team</a:t>
            </a:r>
            <a:r>
              <a:rPr lang="tr-TR" sz="2200" dirty="0" smtClean="0"/>
              <a:t> </a:t>
            </a:r>
            <a:r>
              <a:rPr lang="tr-TR" sz="2200" dirty="0" err="1" smtClean="0"/>
              <a:t>up</a:t>
            </a:r>
            <a:r>
              <a:rPr lang="tr-TR" sz="2200" dirty="0" smtClean="0"/>
              <a:t>). </a:t>
            </a:r>
          </a:p>
          <a:p>
            <a:pPr algn="just"/>
            <a:r>
              <a:rPr lang="tr-TR" sz="2200" dirty="0" smtClean="0"/>
              <a:t>Öğrencilerime </a:t>
            </a:r>
            <a:r>
              <a:rPr lang="tr-TR" sz="2200" dirty="0"/>
              <a:t>bir kaç ilham verici video hikaye izlettim ve her bir potansiyel iletişim metodunu tartışma ile </a:t>
            </a:r>
            <a:r>
              <a:rPr lang="tr-TR" sz="2200" dirty="0" smtClean="0"/>
              <a:t>devam </a:t>
            </a:r>
            <a:r>
              <a:rPr lang="tr-TR" sz="2200" dirty="0"/>
              <a:t>ettik, böylece öğrencilerimin medya okuryazarlığını ve aynı zamanda bilim anlayışlarını geliştirmeyi hedefledik. </a:t>
            </a:r>
            <a:endParaRPr lang="tr-TR" sz="2200" dirty="0" smtClean="0"/>
          </a:p>
          <a:p>
            <a:pPr algn="just"/>
            <a:r>
              <a:rPr lang="tr-TR" sz="2200" dirty="0" smtClean="0"/>
              <a:t>İlk </a:t>
            </a:r>
            <a:r>
              <a:rPr lang="tr-TR" sz="2200" dirty="0"/>
              <a:t>derste öğrencilerimden video hikayelerinin ne konuda olacağını hayal etmelerini istedim.</a:t>
            </a:r>
          </a:p>
        </p:txBody>
      </p:sp>
    </p:spTree>
    <p:extLst>
      <p:ext uri="{BB962C8B-B14F-4D97-AF65-F5344CB8AC3E}">
        <p14:creationId xmlns:p14="http://schemas.microsoft.com/office/powerpoint/2010/main" val="40668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 descr="piyale_madra_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9144000" cy="6638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3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589199" cy="1280890"/>
          </a:xfrm>
        </p:spPr>
        <p:txBody>
          <a:bodyPr/>
          <a:lstStyle/>
          <a:p>
            <a:r>
              <a:rPr lang="tr-TR" b="1" dirty="0" smtClean="0"/>
              <a:t>KEŞFET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0419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200" dirty="0" smtClean="0"/>
              <a:t>Öğrencilerimden </a:t>
            </a:r>
            <a:r>
              <a:rPr lang="tr-TR" sz="2200" dirty="0"/>
              <a:t>ev ödevi olarak örneğin evde, okul sonrası kulüplerde veya </a:t>
            </a:r>
            <a:r>
              <a:rPr lang="tr-TR" sz="2200" dirty="0" smtClean="0"/>
              <a:t>internet ortamında kendi </a:t>
            </a:r>
            <a:r>
              <a:rPr lang="tr-TR" sz="2200" dirty="0"/>
              <a:t>videoları için ilham olabilecek ilgi çekici bilim videolarını bulmalarını, izlemelerini ve gözden geçirmelerini istedim</a:t>
            </a:r>
            <a:r>
              <a:rPr lang="tr-TR" sz="2200" dirty="0" smtClean="0"/>
              <a:t>.</a:t>
            </a:r>
          </a:p>
          <a:p>
            <a:pPr marL="0" indent="0" algn="just">
              <a:buNone/>
            </a:pPr>
            <a:endParaRPr lang="tr-TR" sz="2200" dirty="0"/>
          </a:p>
          <a:p>
            <a:pPr marL="0" indent="0" algn="just">
              <a:buNone/>
            </a:pPr>
            <a:r>
              <a:rPr lang="tr-TR" sz="2200" dirty="0" smtClean="0"/>
              <a:t> </a:t>
            </a:r>
            <a:r>
              <a:rPr lang="tr-TR" sz="2200" dirty="0"/>
              <a:t>Öğrencilerim aynı zamanda, ilgili araçları anlamaya çalışarak, onlarla nasıl deney yapacakları ve onları hikayelerinde nasıl kullanacakları konusunda bilgi sahibi olup kendi bilim hikayeleri ile yakından alakalı olacaklar.</a:t>
            </a:r>
          </a:p>
        </p:txBody>
      </p:sp>
    </p:spTree>
    <p:extLst>
      <p:ext uri="{BB962C8B-B14F-4D97-AF65-F5344CB8AC3E}">
        <p14:creationId xmlns:p14="http://schemas.microsoft.com/office/powerpoint/2010/main" val="2394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6589199" cy="1280890"/>
          </a:xfrm>
        </p:spPr>
        <p:txBody>
          <a:bodyPr/>
          <a:lstStyle/>
          <a:p>
            <a:r>
              <a:rPr lang="tr-TR" b="1" dirty="0" smtClean="0"/>
              <a:t>HARİTALA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700808"/>
            <a:ext cx="7922840" cy="3777622"/>
          </a:xfrm>
        </p:spPr>
        <p:txBody>
          <a:bodyPr>
            <a:normAutofit/>
          </a:bodyPr>
          <a:lstStyle/>
          <a:p>
            <a:pPr algn="just"/>
            <a:r>
              <a:rPr lang="tr-TR" sz="2200" dirty="0"/>
              <a:t>Okula geldiklerinde, bütün öğrenciler bulgularının zihin haritalarını oluştururlar ve video hikayeleri için hikaye panoları oluşturmaya başlarlar. </a:t>
            </a:r>
            <a:r>
              <a:rPr lang="tr-TR" sz="2200" dirty="0" smtClean="0"/>
              <a:t>Hikaye </a:t>
            </a:r>
            <a:r>
              <a:rPr lang="tr-TR" sz="2200" dirty="0"/>
              <a:t>panoları tamamlandıktan sonra öğrenciler, medya öğretmeni ve ben video hikayelerin hangi kriterlere bağlı olarak değerlendirileceği konusunda kriterler geliştiririz</a:t>
            </a:r>
            <a:r>
              <a:rPr lang="tr-TR" sz="2200" dirty="0" smtClean="0"/>
              <a:t>.</a:t>
            </a:r>
          </a:p>
          <a:p>
            <a:pPr marL="0" indent="0" algn="just">
              <a:buNone/>
            </a:pPr>
            <a:endParaRPr lang="tr-TR" sz="2200" dirty="0"/>
          </a:p>
          <a:p>
            <a:pPr algn="just"/>
            <a:r>
              <a:rPr lang="tr-TR" sz="2200" dirty="0"/>
              <a:t>YANSIT- Takımlar aktivite, karşılaştıkları güçlükler ve gelecek seferde yapacakları aktivite planları konusunda yansıtmalar yaparlar.</a:t>
            </a:r>
          </a:p>
        </p:txBody>
      </p:sp>
    </p:spTree>
    <p:extLst>
      <p:ext uri="{BB962C8B-B14F-4D97-AF65-F5344CB8AC3E}">
        <p14:creationId xmlns:p14="http://schemas.microsoft.com/office/powerpoint/2010/main" val="18878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ids_work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3132815" cy="33005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75656" y="628315"/>
            <a:ext cx="6589199" cy="1280890"/>
          </a:xfrm>
        </p:spPr>
        <p:txBody>
          <a:bodyPr/>
          <a:lstStyle/>
          <a:p>
            <a:r>
              <a:rPr lang="tr-TR" b="1" dirty="0" smtClean="0"/>
              <a:t>YAP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Öğrenciler dijital kameralar ve cep telefonlarını kullanarak video üretimlerine başlarlar. Fikir ipucu ve medya dosyalarını paylaşırlar. </a:t>
            </a:r>
            <a:r>
              <a:rPr lang="tr-TR" sz="2400" dirty="0">
                <a:solidFill>
                  <a:srgbClr val="FF0000"/>
                </a:solidFill>
              </a:rPr>
              <a:t>Videolarını düzenlemek için ücretsiz web tabanlı yazılımlar kullanırlar</a:t>
            </a:r>
            <a:r>
              <a:rPr lang="tr-TR" sz="2400" dirty="0"/>
              <a:t>. </a:t>
            </a:r>
            <a:endParaRPr lang="tr-TR" sz="2400" dirty="0" smtClean="0"/>
          </a:p>
          <a:p>
            <a:pPr algn="just"/>
            <a:r>
              <a:rPr lang="tr-TR" sz="2400" dirty="0" smtClean="0"/>
              <a:t>YANSIT </a:t>
            </a:r>
            <a:r>
              <a:rPr lang="tr-TR" sz="2400" dirty="0"/>
              <a:t>- Öğrenciler bilgileri bir araya getirme süreçleri ve bir sonraki Katılımcı Tasarım atölye çalışmaları hakkındaki planlarını yansıtırlar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96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Documents and Settings\Tuba\Desktop\CLIPART_OF_15195_SM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3908177"/>
            <a:ext cx="3960440" cy="2949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89199" cy="1280890"/>
          </a:xfrm>
        </p:spPr>
        <p:txBody>
          <a:bodyPr/>
          <a:lstStyle/>
          <a:p>
            <a:r>
              <a:rPr lang="tr-TR" b="1" dirty="0" smtClean="0"/>
              <a:t>SOR-İŞBİRLİĞİ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Bir öğrenci yaptığı yansıtma çalışmalarını bir çocuk televizyonu programında çalışan annesine gösterdi ve kendisinin ve meslektaşlarının öğrencileri televizyon stüdyosunda dolaştırmalarını ilk taslak öğrenci videolarına yorum yapmalarını önerdi. </a:t>
            </a:r>
            <a:endParaRPr lang="tr-TR" sz="2400" dirty="0" smtClean="0"/>
          </a:p>
          <a:p>
            <a:pPr algn="just"/>
            <a:r>
              <a:rPr lang="tr-TR" sz="2400" dirty="0" smtClean="0"/>
              <a:t>YANSIT </a:t>
            </a:r>
            <a:r>
              <a:rPr lang="tr-TR" sz="2400" dirty="0"/>
              <a:t>– Tasarım atölye çalışması katılımcıları öğrenci yansımaları ve öğrenci çalışmaları gelişimi konusunda yorumlar yaparlar.</a:t>
            </a:r>
          </a:p>
        </p:txBody>
      </p:sp>
    </p:spTree>
    <p:extLst>
      <p:ext uri="{BB962C8B-B14F-4D97-AF65-F5344CB8AC3E}">
        <p14:creationId xmlns:p14="http://schemas.microsoft.com/office/powerpoint/2010/main" val="9617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9" y="2133600"/>
            <a:ext cx="7490792" cy="3777622"/>
          </a:xfrm>
        </p:spPr>
        <p:txBody>
          <a:bodyPr/>
          <a:lstStyle/>
          <a:p>
            <a:pPr marL="0" indent="0" algn="ctr">
              <a:buNone/>
            </a:pPr>
            <a:endParaRPr lang="tr-TR" b="1" dirty="0"/>
          </a:p>
          <a:p>
            <a:pPr marL="0" indent="0" algn="ctr">
              <a:buNone/>
            </a:pPr>
            <a:r>
              <a:rPr lang="tr-TR" sz="4400" b="1" dirty="0" smtClean="0"/>
              <a:t>PROJE </a:t>
            </a:r>
            <a:r>
              <a:rPr lang="tr-TR" sz="4400" b="1" dirty="0"/>
              <a:t>TABANLI ÖĞRENME</a:t>
            </a:r>
            <a:endParaRPr lang="tr-TR" sz="4400" dirty="0"/>
          </a:p>
          <a:p>
            <a:endParaRPr lang="tr-TR" dirty="0"/>
          </a:p>
        </p:txBody>
      </p:sp>
      <p:pic>
        <p:nvPicPr>
          <p:cNvPr id="4" name="Picture 5" descr="timstudyinghgclrep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1133" y="3645024"/>
            <a:ext cx="301710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76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19672" y="628315"/>
            <a:ext cx="6589199" cy="1280890"/>
          </a:xfrm>
        </p:spPr>
        <p:txBody>
          <a:bodyPr/>
          <a:lstStyle/>
          <a:p>
            <a:r>
              <a:rPr lang="tr-TR" dirty="0" smtClean="0"/>
              <a:t>GÖSTER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200" dirty="0"/>
              <a:t>Yapılan bütün çalışmaların sonunda, öğrenciler video hikayelerini </a:t>
            </a:r>
            <a:r>
              <a:rPr lang="tr-TR" sz="2200" dirty="0" err="1"/>
              <a:t>YouTube</a:t>
            </a:r>
            <a:r>
              <a:rPr lang="tr-TR" sz="2200" dirty="0"/>
              <a:t> ve </a:t>
            </a:r>
            <a:r>
              <a:rPr lang="tr-TR" sz="2200" dirty="0" err="1"/>
              <a:t>Vimeo</a:t>
            </a:r>
            <a:r>
              <a:rPr lang="tr-TR" sz="2200" dirty="0"/>
              <a:t> gibi çevrim içi video paylaşım platformlarına yüklerler ve </a:t>
            </a:r>
            <a:r>
              <a:rPr lang="tr-TR" sz="2200" dirty="0" err="1"/>
              <a:t>iTEC</a:t>
            </a:r>
            <a:r>
              <a:rPr lang="tr-TR" sz="2200" dirty="0"/>
              <a:t> </a:t>
            </a:r>
            <a:r>
              <a:rPr lang="tr-TR" sz="2200" dirty="0" err="1"/>
              <a:t>facebook</a:t>
            </a:r>
            <a:r>
              <a:rPr lang="tr-TR" sz="2200" dirty="0"/>
              <a:t> </a:t>
            </a:r>
            <a:r>
              <a:rPr lang="tr-TR" sz="2200" dirty="0" err="1"/>
              <a:t>group</a:t>
            </a:r>
            <a:r>
              <a:rPr lang="tr-TR" sz="2200" dirty="0"/>
              <a:t> ’ta linklerini yayınlarlar. </a:t>
            </a:r>
            <a:endParaRPr lang="tr-TR" sz="2200" dirty="0" smtClean="0"/>
          </a:p>
          <a:p>
            <a:pPr algn="just"/>
            <a:endParaRPr lang="tr-TR" sz="2200" dirty="0"/>
          </a:p>
          <a:p>
            <a:pPr algn="just"/>
            <a:r>
              <a:rPr lang="tr-TR" sz="2200" dirty="0" smtClean="0"/>
              <a:t>YANSIT- </a:t>
            </a:r>
            <a:r>
              <a:rPr lang="tr-TR" sz="2200" dirty="0"/>
              <a:t>Öğrencilerimin çalışmalarını değerlendirmek için, yorumların toplamını, öğrencilerimin yansıtma kayıtlarını, Öğrenme hikayesi boyunca yaptığım kayıtların yanı sıra öğrenci dokümantasyonlarını kullanıyorum. </a:t>
            </a:r>
            <a:endParaRPr lang="tr-TR" sz="2200" dirty="0" smtClean="0"/>
          </a:p>
          <a:p>
            <a:pPr algn="just"/>
            <a:r>
              <a:rPr lang="tr-TR" sz="2200" dirty="0" smtClean="0"/>
              <a:t>Bir </a:t>
            </a:r>
            <a:r>
              <a:rPr lang="tr-TR" sz="2200" dirty="0"/>
              <a:t>sonraki derste benim değerlendirmelerimi tartışıyoruz. Tartışma süresince, öğrenciler değerlendirmelerime taraf yada karşı olma şansı buluyorlar. Bazı öğrenciler öyle sağlam yorumlar ortaya koyuyor ki onların çalışmalarını yeniden değerlendirmek zorunda kalıyorum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90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r>
              <a:rPr lang="tr-T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585388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http://itecturkey.org.tr/</a:t>
            </a:r>
            <a:endParaRPr lang="tr-T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5536" y="2060848"/>
            <a:ext cx="7128792" cy="212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tr-T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://www.bilkent.edu.tr/~serpilt/pro.htm</a:t>
            </a:r>
            <a:endParaRPr lang="tr-TR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http://www.geocities.com/projetabanli/</a:t>
            </a:r>
            <a:endParaRPr lang="tr-TR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http://www.epo.hacettepe.edu.tr/eleman/Bolu.doc</a:t>
            </a:r>
            <a:endParaRPr lang="tr-TR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http://ilkogretim-online.org.tr/vol1say1/v01s01a.pdf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4212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55576" y="2924944"/>
            <a:ext cx="799484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http://www.youtube.com/watch?v=BYMd-7Ng9Y8</a:t>
            </a: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71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5" y="2133600"/>
            <a:ext cx="7706816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b="1" dirty="0" smtClean="0"/>
              <a:t>KATILIMINIZ İÇİN TEŞEKKÜR EDERİM…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7859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 </a:t>
            </a:r>
            <a:r>
              <a:rPr lang="tr-TR" dirty="0" smtClean="0"/>
              <a:t>	</a:t>
            </a:r>
            <a:r>
              <a:rPr lang="tr-TR" sz="2800" b="1" dirty="0" smtClean="0"/>
              <a:t>öğrenme</a:t>
            </a:r>
            <a:r>
              <a:rPr lang="tr-TR" sz="28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1" dirty="0" smtClean="0"/>
              <a:t> 	proje </a:t>
            </a:r>
          </a:p>
          <a:p>
            <a:pPr marL="0" lvl="0" indent="0">
              <a:buNone/>
            </a:pPr>
            <a:r>
              <a:rPr lang="tr-TR" sz="2800" dirty="0" smtClean="0"/>
              <a:t>	</a:t>
            </a:r>
            <a:r>
              <a:rPr lang="tr-TR" sz="2800" dirty="0"/>
              <a:t>	</a:t>
            </a:r>
            <a:r>
              <a:rPr lang="tr-TR" sz="2800" dirty="0" smtClean="0"/>
              <a:t>Proje</a:t>
            </a:r>
            <a:r>
              <a:rPr lang="tr-TR" sz="2800" dirty="0"/>
              <a:t>, </a:t>
            </a:r>
            <a:r>
              <a:rPr lang="tr-TR" sz="2800" i="1" dirty="0"/>
              <a:t>tasarı ya da tasarı geliştirme</a:t>
            </a:r>
            <a:r>
              <a:rPr lang="tr-TR" sz="2800" dirty="0"/>
              <a:t> anlamına gelen bir kavramdır ve öğrenmenin transferi ve tekil öğrenmeden çok belli bir amaca dönük </a:t>
            </a:r>
            <a:r>
              <a:rPr lang="tr-TR" sz="2800" i="1" dirty="0"/>
              <a:t>ilişkisel öğrenmeye</a:t>
            </a:r>
            <a:r>
              <a:rPr lang="tr-TR" sz="2800" dirty="0"/>
              <a:t> işaret etmektedir. </a:t>
            </a:r>
          </a:p>
          <a:p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4860032" y="4221088"/>
            <a:ext cx="2562296" cy="2448272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284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just"/>
            <a:r>
              <a:rPr lang="tr-TR" sz="2800" dirty="0"/>
              <a:t>Projeyi bir </a:t>
            </a:r>
            <a:r>
              <a:rPr lang="tr-TR" sz="2800" b="1" dirty="0"/>
              <a:t>hedef olarak değil, alt yapı unsuru</a:t>
            </a:r>
            <a:r>
              <a:rPr lang="tr-TR" sz="2800" dirty="0"/>
              <a:t> olarak ele almakla da proje tabanlı öğrenme, öğrenmenin ürün değil </a:t>
            </a:r>
            <a:r>
              <a:rPr lang="tr-TR" sz="2800" i="1" dirty="0"/>
              <a:t>süreç boyutunu vurgulamakta</a:t>
            </a:r>
            <a:r>
              <a:rPr lang="tr-TR" sz="2800" dirty="0"/>
              <a:t> ve </a:t>
            </a:r>
            <a:r>
              <a:rPr lang="tr-TR" sz="2800" i="1" dirty="0"/>
              <a:t>öğrenmeyi arzulanan ölçüde bireyselleştirmektedir</a:t>
            </a:r>
            <a:r>
              <a:rPr lang="tr-TR" sz="2800" i="1" dirty="0" smtClean="0"/>
              <a:t>.</a:t>
            </a:r>
          </a:p>
          <a:p>
            <a:pPr algn="just"/>
            <a:endParaRPr lang="tr-TR" sz="2800" i="1" dirty="0"/>
          </a:p>
          <a:p>
            <a:pPr algn="just"/>
            <a:r>
              <a:rPr lang="tr-TR" sz="2800" i="1" dirty="0" smtClean="0"/>
              <a:t> </a:t>
            </a:r>
            <a:r>
              <a:rPr lang="tr-TR" sz="2800" i="1" u="sng" dirty="0"/>
              <a:t>Bu modelde öğretmen yardımcı ve rehber, öğrenci ise özerk ve </a:t>
            </a:r>
            <a:r>
              <a:rPr lang="tr-TR" sz="2800" i="1" u="sng" dirty="0" err="1" smtClean="0"/>
              <a:t>kurgulayıcıdır</a:t>
            </a:r>
            <a:r>
              <a:rPr lang="tr-TR" sz="2800" i="1" u="sng" dirty="0" smtClean="0"/>
              <a:t>. </a:t>
            </a:r>
            <a:r>
              <a:rPr lang="tr-TR" sz="2800" i="1" u="sng" dirty="0"/>
              <a:t>H</a:t>
            </a:r>
            <a:r>
              <a:rPr lang="tr-TR" sz="2800" i="1" u="sng" dirty="0" smtClean="0"/>
              <a:t>er </a:t>
            </a:r>
            <a:r>
              <a:rPr lang="tr-TR" sz="2800" i="1" u="sng" dirty="0"/>
              <a:t>senaryonun sonunda gerçekçi ve öğrenci tarafından geliştirilmiş bir ürün ortaya çıkar .</a:t>
            </a: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1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 descr="temtop_tano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778824" cy="575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7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6135" y="476672"/>
            <a:ext cx="7697614" cy="114300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PROJE TABANLI ÖĞRENME MODELİ 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6282" y="1263460"/>
            <a:ext cx="7634808" cy="37776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2800" b="1" dirty="0"/>
              <a:t>1. Öğrenme Senaryosu </a:t>
            </a:r>
            <a:endParaRPr lang="tr-TR" sz="2800" dirty="0"/>
          </a:p>
          <a:p>
            <a:pPr marL="0" indent="0" algn="just">
              <a:buNone/>
            </a:pPr>
            <a:r>
              <a:rPr lang="tr-TR" sz="2800" dirty="0"/>
              <a:t>     Burada </a:t>
            </a:r>
            <a:r>
              <a:rPr lang="tr-TR" sz="2800" dirty="0">
                <a:solidFill>
                  <a:srgbClr val="FF0000"/>
                </a:solidFill>
              </a:rPr>
              <a:t>konuyla ilgili en önemli özelliklerin </a:t>
            </a:r>
            <a:r>
              <a:rPr lang="tr-TR" sz="2800" dirty="0"/>
              <a:t>ilgi çekici </a:t>
            </a:r>
            <a:r>
              <a:rPr lang="tr-TR" sz="2800" dirty="0" smtClean="0"/>
              <a:t>şekilde </a:t>
            </a:r>
            <a:r>
              <a:rPr lang="tr-TR" sz="2800" dirty="0"/>
              <a:t>sunulması gerekiyor. Senaryo öğrenme sürecinde öğrenilmesi hedeflenen amaçlar işleniyor. (</a:t>
            </a:r>
            <a:r>
              <a:rPr lang="tr-TR" sz="2800" dirty="0" err="1"/>
              <a:t>Örn</a:t>
            </a:r>
            <a:r>
              <a:rPr lang="tr-TR" sz="2800" dirty="0"/>
              <a:t>: Sebep-sonuç ilişkileri) Bu ilişkilerin keşfedilerek senaryo içinde kullanılması hedefleniyor. </a:t>
            </a:r>
            <a:endParaRPr lang="tr-TR" sz="2800" dirty="0" smtClean="0"/>
          </a:p>
          <a:p>
            <a:pPr marL="0" indent="0" algn="just">
              <a:buNone/>
            </a:pPr>
            <a:r>
              <a:rPr lang="tr-TR" sz="2800" dirty="0" err="1" smtClean="0"/>
              <a:t>Örn</a:t>
            </a:r>
            <a:r>
              <a:rPr lang="tr-TR" sz="2800" dirty="0"/>
              <a:t>: “Boğazda neden artık yüzemiyoruz?”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66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8600" y="3657600"/>
          <a:ext cx="8686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 Eşlem Resmi" r:id="rId4" imgW="2809524" imgH="2085714" progId="Paint.Picture">
                  <p:embed/>
                </p:oleObj>
              </mc:Choice>
              <mc:Fallback>
                <p:oleObj name="Bit Eşlem Resmi" r:id="rId4" imgW="2809524" imgH="20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57600"/>
                        <a:ext cx="8686800" cy="312420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7" descr="sur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228600"/>
            <a:ext cx="4114800" cy="32004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30" name="Picture 8" descr="deniz yolculuğ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28600"/>
            <a:ext cx="4343400" cy="32004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>
          <a:xfrm rot="20434834">
            <a:off x="641350" y="30114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b="1" smtClean="0">
                <a:solidFill>
                  <a:srgbClr val="C00000"/>
                </a:solidFill>
              </a:rPr>
              <a:t>KOCAMAN GEMİNİN, KÜÇÜK BİR TAŞIN BATTIĞI DENİZDE BATMAMASI GERÇEKTEN İLGİNÇ DEĞİL Mİ?</a:t>
            </a:r>
          </a:p>
        </p:txBody>
      </p:sp>
    </p:spTree>
    <p:extLst>
      <p:ext uri="{BB962C8B-B14F-4D97-AF65-F5344CB8AC3E}">
        <p14:creationId xmlns:p14="http://schemas.microsoft.com/office/powerpoint/2010/main" val="2490851555"/>
      </p:ext>
    </p:extLst>
  </p:cSld>
  <p:clrMapOvr>
    <a:masterClrMapping/>
  </p:clrMapOvr>
  <p:transition spd="slow">
    <p:wheel spokes="1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29702" name="Picture 6" descr="apo-turtle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28600"/>
            <a:ext cx="8204200" cy="6400800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6148" name="3 Dikdörtgen"/>
          <p:cNvSpPr>
            <a:spLocks noChangeArrowheads="1"/>
          </p:cNvSpPr>
          <p:nvPr/>
        </p:nvSpPr>
        <p:spPr bwMode="auto">
          <a:xfrm>
            <a:off x="2286000" y="2819400"/>
            <a:ext cx="5181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 dirty="0">
                <a:solidFill>
                  <a:srgbClr val="FF3399"/>
                </a:solidFill>
              </a:rPr>
              <a:t>YA KAPLUMBAĞALAR BATMADAN SUYUN İÇİNDE NASIL YÜZER</a:t>
            </a:r>
            <a:r>
              <a:rPr lang="tr-TR" sz="3200" dirty="0">
                <a:solidFill>
                  <a:srgbClr val="FF3399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5627394"/>
      </p:ext>
    </p:extLst>
  </p:cSld>
  <p:clrMapOvr>
    <a:masterClrMapping/>
  </p:clrMapOvr>
  <p:transition spd="slow">
    <p:pull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2. </a:t>
            </a:r>
            <a:r>
              <a:rPr lang="tr-TR" sz="4900" b="1" dirty="0"/>
              <a:t>Senaryonun</a:t>
            </a:r>
            <a:r>
              <a:rPr lang="tr-TR" b="1" dirty="0"/>
              <a:t> Okunması 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484784"/>
            <a:ext cx="8568952" cy="511256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tr-TR" dirty="0"/>
              <a:t>  </a:t>
            </a:r>
            <a:r>
              <a:rPr lang="tr-TR" sz="5100" dirty="0"/>
              <a:t>Senaryo okunur.</a:t>
            </a:r>
          </a:p>
          <a:p>
            <a:pPr marL="0" indent="0">
              <a:buNone/>
            </a:pPr>
            <a:r>
              <a:rPr lang="tr-TR" sz="5100" dirty="0"/>
              <a:t>•  Ne biliyorum, ne öğrenmek istiyorum... tartışılarak ortaya konur</a:t>
            </a:r>
            <a:r>
              <a:rPr lang="tr-TR" sz="5100" dirty="0" smtClean="0"/>
              <a:t>.</a:t>
            </a:r>
          </a:p>
          <a:p>
            <a:pPr marL="0" indent="0">
              <a:buNone/>
            </a:pPr>
            <a:endParaRPr lang="tr-TR" sz="5100" dirty="0"/>
          </a:p>
          <a:p>
            <a:pPr marL="0" indent="0">
              <a:buNone/>
            </a:pPr>
            <a:r>
              <a:rPr lang="tr-TR" sz="5100" dirty="0"/>
              <a:t>•  Düşünce, hipotez ve ilişkiler belirlenir</a:t>
            </a:r>
            <a:r>
              <a:rPr lang="tr-TR" sz="5100" dirty="0" smtClean="0"/>
              <a:t>.</a:t>
            </a:r>
          </a:p>
          <a:p>
            <a:pPr marL="0" indent="0">
              <a:buNone/>
            </a:pPr>
            <a:endParaRPr lang="tr-TR" sz="5100" dirty="0"/>
          </a:p>
          <a:p>
            <a:pPr marL="0" indent="0">
              <a:buNone/>
            </a:pPr>
            <a:r>
              <a:rPr lang="tr-TR" sz="5100" dirty="0"/>
              <a:t>•  Eksikler tartışılır. Öğrenme gereksinimleri belirlenir. Eksik bilgiler saptanır. </a:t>
            </a:r>
            <a:endParaRPr lang="tr-TR" sz="5100" dirty="0" smtClean="0"/>
          </a:p>
          <a:p>
            <a:pPr marL="0" indent="0">
              <a:buNone/>
            </a:pPr>
            <a:endParaRPr lang="tr-TR" sz="5100" dirty="0" smtClean="0"/>
          </a:p>
          <a:p>
            <a:r>
              <a:rPr lang="tr-TR" sz="5100" dirty="0" smtClean="0"/>
              <a:t>Öğrenciler </a:t>
            </a:r>
            <a:r>
              <a:rPr lang="tr-TR" sz="5100" dirty="0"/>
              <a:t>kendi kendilerine bir çalışma planı, iş bölümü çıkarırlar</a:t>
            </a:r>
            <a:r>
              <a:rPr lang="tr-TR" sz="5100" dirty="0" smtClean="0"/>
              <a:t>.</a:t>
            </a:r>
          </a:p>
          <a:p>
            <a:endParaRPr lang="tr-TR" sz="5100" dirty="0"/>
          </a:p>
          <a:p>
            <a:pPr marL="0" indent="0">
              <a:buNone/>
            </a:pPr>
            <a:r>
              <a:rPr lang="tr-TR" sz="5100" dirty="0"/>
              <a:t>•  Gerekli kaynaklara gidilir. (Kütüphane, internet, </a:t>
            </a:r>
            <a:r>
              <a:rPr lang="tr-TR" sz="5100" dirty="0" err="1"/>
              <a:t>laboratuar</a:t>
            </a:r>
            <a:r>
              <a:rPr lang="tr-TR" sz="5100" dirty="0"/>
              <a:t>, uzmanlar vb.)</a:t>
            </a:r>
          </a:p>
          <a:p>
            <a:pPr marL="0" indent="0">
              <a:buNone/>
            </a:pPr>
            <a:endParaRPr lang="tr-TR" sz="3800" dirty="0"/>
          </a:p>
        </p:txBody>
      </p:sp>
    </p:spTree>
    <p:extLst>
      <p:ext uri="{BB962C8B-B14F-4D97-AF65-F5344CB8AC3E}">
        <p14:creationId xmlns:p14="http://schemas.microsoft.com/office/powerpoint/2010/main" val="11735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251</TotalTime>
  <Words>523</Words>
  <Application>Microsoft Office PowerPoint</Application>
  <PresentationFormat>Ekran Gösterisi (4:3)</PresentationFormat>
  <Paragraphs>71</Paragraphs>
  <Slides>23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</vt:lpstr>
      <vt:lpstr>Wingdings 3</vt:lpstr>
      <vt:lpstr>Duman</vt:lpstr>
      <vt:lpstr>Bit Eşlem Resmi</vt:lpstr>
      <vt:lpstr>ITEC PROJESİ KAPANIŞ SEMİNERİ </vt:lpstr>
      <vt:lpstr>PowerPoint Sunusu</vt:lpstr>
      <vt:lpstr>PowerPoint Sunusu</vt:lpstr>
      <vt:lpstr>PowerPoint Sunusu</vt:lpstr>
      <vt:lpstr>PowerPoint Sunusu</vt:lpstr>
      <vt:lpstr>PROJE TABANLI ÖĞRENME MODELİ  </vt:lpstr>
      <vt:lpstr>KOCAMAN GEMİNİN, KÜÇÜK BİR TAŞIN BATTIĞI DENİZDE BATMAMASI GERÇEKTEN İLGİNÇ DEĞİL Mİ?</vt:lpstr>
      <vt:lpstr>PowerPoint Sunusu</vt:lpstr>
      <vt:lpstr>2. Senaryonun Okunması  </vt:lpstr>
      <vt:lpstr>PowerPoint Sunusu</vt:lpstr>
      <vt:lpstr>PowerPoint Sunusu</vt:lpstr>
      <vt:lpstr>PowerPoint Sunusu</vt:lpstr>
      <vt:lpstr>4. Sunu </vt:lpstr>
      <vt:lpstr>HAYAL ET</vt:lpstr>
      <vt:lpstr>PowerPoint Sunusu</vt:lpstr>
      <vt:lpstr>KEŞFET</vt:lpstr>
      <vt:lpstr>HARİTALA</vt:lpstr>
      <vt:lpstr>YAP</vt:lpstr>
      <vt:lpstr>SOR-İŞBİRLİĞİ</vt:lpstr>
      <vt:lpstr>GÖSTER</vt:lpstr>
      <vt:lpstr>Kaynaklar 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40</cp:revision>
  <dcterms:created xsi:type="dcterms:W3CDTF">2014-08-20T15:34:59Z</dcterms:created>
  <dcterms:modified xsi:type="dcterms:W3CDTF">2014-08-22T07:07:03Z</dcterms:modified>
</cp:coreProperties>
</file>